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2" r:id="rId3"/>
    <p:sldId id="261" r:id="rId4"/>
    <p:sldId id="304" r:id="rId5"/>
    <p:sldId id="305" r:id="rId6"/>
    <p:sldId id="306" r:id="rId7"/>
    <p:sldId id="307" r:id="rId8"/>
    <p:sldId id="262" r:id="rId9"/>
    <p:sldId id="311" r:id="rId10"/>
    <p:sldId id="313" r:id="rId11"/>
    <p:sldId id="310" r:id="rId12"/>
    <p:sldId id="263" r:id="rId13"/>
    <p:sldId id="315" r:id="rId14"/>
    <p:sldId id="284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6" r:id="rId27"/>
    <p:sldId id="277" r:id="rId28"/>
    <p:sldId id="278" r:id="rId29"/>
    <p:sldId id="279" r:id="rId30"/>
    <p:sldId id="280" r:id="rId31"/>
    <p:sldId id="282" r:id="rId32"/>
    <p:sldId id="283" r:id="rId33"/>
    <p:sldId id="281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16" r:id="rId51"/>
    <p:sldId id="317" r:id="rId52"/>
    <p:sldId id="318" r:id="rId53"/>
    <p:sldId id="319" r:id="rId5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CFDB1-76A0-4026-821A-BD0F81AEC8F4}" type="datetimeFigureOut">
              <a:rPr lang="tr-TR" smtClean="0"/>
              <a:pPr/>
              <a:t>06.04.2018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2BA88-72D9-4C0F-B83E-1131489AB0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tr-TR" sz="16600" dirty="0" smtClean="0">
                <a:solidFill>
                  <a:srgbClr val="0070C0"/>
                </a:solidFill>
              </a:rPr>
              <a:t>Öfke yönetimi</a:t>
            </a:r>
            <a:endParaRPr lang="tr-TR" sz="16600" dirty="0">
              <a:solidFill>
                <a:srgbClr val="0070C0"/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9512" name="Group 120"/>
          <p:cNvGraphicFramePr>
            <a:graphicFrameLocks noGrp="1"/>
          </p:cNvGraphicFramePr>
          <p:nvPr/>
        </p:nvGraphicFramePr>
        <p:xfrm>
          <a:off x="539750" y="836613"/>
          <a:ext cx="7632700" cy="5504688"/>
        </p:xfrm>
        <a:graphic>
          <a:graphicData uri="http://schemas.openxmlformats.org/drawingml/2006/table">
            <a:tbl>
              <a:tblPr/>
              <a:tblGrid>
                <a:gridCol w="1439863"/>
                <a:gridCol w="1871662"/>
                <a:gridCol w="2305050"/>
                <a:gridCol w="2016125"/>
              </a:tblGrid>
              <a:tr h="936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Beni öfkelendiren şeyler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Duygularım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Duygularımı ifade etme yolları yollarım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Ne yapmalıyım 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9489" name="Text Box 97"/>
          <p:cNvSpPr txBox="1">
            <a:spLocks noChangeArrowheads="1"/>
          </p:cNvSpPr>
          <p:nvPr/>
        </p:nvSpPr>
        <p:spPr bwMode="auto">
          <a:xfrm>
            <a:off x="684213" y="260350"/>
            <a:ext cx="4392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r-TR" sz="2400" b="1">
                <a:solidFill>
                  <a:srgbClr val="0033CC"/>
                </a:solidFill>
              </a:rPr>
              <a:t>ÖFKE TESPİT FORMU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tr-TR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</a:t>
            </a:r>
            <a:r>
              <a:rPr lang="tr-TR" sz="66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Herkesin arada sırada öfkelenebileceğini düşünüyor musunuz?</a:t>
            </a:r>
            <a:endParaRPr lang="tr-TR" sz="66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Öfkelenince ne yapıyorsun 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Peki bu sorunu çözmeye yardımcı oluyor mu?</a:t>
            </a:r>
          </a:p>
          <a:p>
            <a:r>
              <a:rPr lang="tr-TR" dirty="0" smtClean="0"/>
              <a:t>Yeni bir sorun mu yaratıyor?</a:t>
            </a:r>
          </a:p>
          <a:p>
            <a:r>
              <a:rPr lang="tr-TR" dirty="0" smtClean="0"/>
              <a:t>Sonradan pişman olacağın bir şey mi?</a:t>
            </a:r>
          </a:p>
          <a:p>
            <a:r>
              <a:rPr lang="tr-TR" dirty="0" smtClean="0"/>
              <a:t>Mantıklı mı?</a:t>
            </a:r>
          </a:p>
          <a:p>
            <a:r>
              <a:rPr lang="tr-TR" dirty="0" smtClean="0"/>
              <a:t>Sana veya karşındakine zarar veriyor mu?</a:t>
            </a:r>
          </a:p>
          <a:p>
            <a:r>
              <a:rPr lang="tr-TR" dirty="0" smtClean="0"/>
              <a:t>Çözüme yönelik mi?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55650" y="908050"/>
            <a:ext cx="70564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tr-T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</a:t>
            </a:r>
            <a:r>
              <a:rPr lang="tr-T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Öfkenin A-B –C si (neden- davranış-sonuç)</a:t>
            </a:r>
          </a:p>
          <a:p>
            <a:r>
              <a:rPr lang="tr-T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*Öfkenin A-B-C si formu</a:t>
            </a:r>
          </a:p>
        </p:txBody>
      </p:sp>
      <p:graphicFrame>
        <p:nvGraphicFramePr>
          <p:cNvPr id="49202" name="Group 50"/>
          <p:cNvGraphicFramePr>
            <a:graphicFrameLocks noGrp="1"/>
          </p:cNvGraphicFramePr>
          <p:nvPr/>
        </p:nvGraphicFramePr>
        <p:xfrm>
          <a:off x="755650" y="1844675"/>
          <a:ext cx="7416800" cy="4785360"/>
        </p:xfrm>
        <a:graphic>
          <a:graphicData uri="http://schemas.openxmlformats.org/drawingml/2006/table">
            <a:tbl>
              <a:tblPr/>
              <a:tblGrid>
                <a:gridCol w="2471738"/>
                <a:gridCol w="2473325"/>
                <a:gridCol w="2471737"/>
              </a:tblGrid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Neden öfkelendim?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 yaptım?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tr-TR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Sonuç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08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tr-TR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8000" dirty="0" smtClean="0">
                <a:solidFill>
                  <a:srgbClr val="00B050"/>
                </a:solidFill>
              </a:rPr>
              <a:t>UYGUN MU </a:t>
            </a:r>
          </a:p>
          <a:p>
            <a:pPr algn="ctr">
              <a:buNone/>
            </a:pPr>
            <a:r>
              <a:rPr lang="tr-TR" sz="8000" dirty="0" smtClean="0">
                <a:solidFill>
                  <a:srgbClr val="FF0000"/>
                </a:solidFill>
              </a:rPr>
              <a:t>UYGUN DEĞİL Mİ</a:t>
            </a:r>
            <a:endParaRPr lang="tr-TR" sz="8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11500" dirty="0" smtClean="0"/>
              <a:t>Çabuk öfkelenirim</a:t>
            </a:r>
            <a:endParaRPr lang="tr-TR" sz="11500" dirty="0"/>
          </a:p>
        </p:txBody>
      </p:sp>
      <p:pic>
        <p:nvPicPr>
          <p:cNvPr id="1026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5143512"/>
            <a:ext cx="4143375" cy="1376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00043"/>
            <a:ext cx="8229600" cy="492922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 smtClean="0"/>
              <a:t>Yaptığım bir işten sonra takdir edilmemek canımı sıkar</a:t>
            </a:r>
            <a:endParaRPr lang="tr-TR" sz="7200" dirty="0"/>
          </a:p>
        </p:txBody>
      </p:sp>
      <p:pic>
        <p:nvPicPr>
          <p:cNvPr id="2050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5000636"/>
            <a:ext cx="4143375" cy="16621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8000" dirty="0" smtClean="0"/>
              <a:t> Öfkelenince kontrolümü kaybederim</a:t>
            </a:r>
            <a:endParaRPr lang="tr-TR" sz="8000" dirty="0"/>
          </a:p>
        </p:txBody>
      </p:sp>
      <p:pic>
        <p:nvPicPr>
          <p:cNvPr id="3075" name="Picture 3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5643578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tr-TR" sz="8000" dirty="0" smtClean="0"/>
              <a:t> Başkaların önünde eleştirilmek beni çileden çıkarır.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4098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5500702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 smtClean="0"/>
              <a:t>Engellendiğimde içimden bir şeylere vurmak gelir.</a:t>
            </a:r>
            <a:endParaRPr lang="tr-TR" sz="7200" dirty="0"/>
          </a:p>
        </p:txBody>
      </p:sp>
      <p:pic>
        <p:nvPicPr>
          <p:cNvPr id="5122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5357826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554683"/>
          </a:xfrm>
        </p:spPr>
        <p:txBody>
          <a:bodyPr>
            <a:normAutofit fontScale="85000" lnSpcReduction="20000"/>
          </a:bodyPr>
          <a:lstStyle/>
          <a:p>
            <a:pPr marL="457200" indent="-457200"/>
            <a:r>
              <a:rPr lang="tr-TR" dirty="0" smtClean="0">
                <a:solidFill>
                  <a:srgbClr val="FF0000"/>
                </a:solidFill>
              </a:rPr>
              <a:t>ÖFKE;</a:t>
            </a:r>
            <a:br>
              <a:rPr lang="tr-TR" dirty="0" smtClean="0">
                <a:solidFill>
                  <a:srgbClr val="FF0000"/>
                </a:solidFill>
              </a:rPr>
            </a:br>
            <a:endParaRPr lang="tr-TR" dirty="0" smtClean="0">
              <a:solidFill>
                <a:srgbClr val="FF0000"/>
              </a:solidFill>
            </a:endParaRPr>
          </a:p>
          <a:p>
            <a:pPr marL="457200" indent="-457200">
              <a:buNone/>
            </a:pPr>
            <a:r>
              <a:rPr lang="tr-TR" dirty="0" smtClean="0"/>
              <a:t>      </a:t>
            </a:r>
            <a:r>
              <a:rPr lang="tr-TR" dirty="0" smtClean="0">
                <a:solidFill>
                  <a:srgbClr val="0070C0"/>
                </a:solidFill>
              </a:rPr>
              <a:t>A.  Normal,</a:t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rgbClr val="0070C0"/>
                </a:solidFill>
              </a:rPr>
              <a:t>B. Herkes tarafından hissedilen,</a:t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rgbClr val="0070C0"/>
                </a:solidFill>
              </a:rPr>
              <a:t>C. Güçlü fakat kontrol edilmesi öğrenilebilen,</a:t>
            </a:r>
            <a:br>
              <a:rPr lang="tr-TR" dirty="0" smtClean="0">
                <a:solidFill>
                  <a:srgbClr val="0070C0"/>
                </a:solidFill>
              </a:rPr>
            </a:br>
            <a:r>
              <a:rPr lang="tr-TR" dirty="0" smtClean="0">
                <a:solidFill>
                  <a:srgbClr val="0070C0"/>
                </a:solidFill>
              </a:rPr>
              <a:t>D. Saldırganlıkla aynı şey olmayan</a:t>
            </a:r>
          </a:p>
          <a:p>
            <a:pPr marL="457200" indent="-457200"/>
            <a:r>
              <a:rPr lang="tr-TR" dirty="0" smtClean="0">
                <a:solidFill>
                  <a:srgbClr val="0070C0"/>
                </a:solidFill>
              </a:rPr>
              <a:t>      (saldırganlık; öfkenin kontrol edilemediği durumda ortaya çıkan bir davranıştır),</a:t>
            </a:r>
          </a:p>
          <a:p>
            <a:pPr marL="457200" indent="-457200"/>
            <a:r>
              <a:rPr lang="tr-TR" dirty="0" smtClean="0">
                <a:solidFill>
                  <a:srgbClr val="FF0000"/>
                </a:solidFill>
              </a:rPr>
              <a:t>Mutluluk üzüntü korku nefret sevinç neşe gibi insanda </a:t>
            </a:r>
            <a:r>
              <a:rPr lang="tr-TR" dirty="0" err="1" smtClean="0">
                <a:solidFill>
                  <a:srgbClr val="FF0000"/>
                </a:solidFill>
              </a:rPr>
              <a:t>varolan</a:t>
            </a:r>
            <a:r>
              <a:rPr lang="tr-TR" dirty="0" smtClean="0">
                <a:solidFill>
                  <a:srgbClr val="FF0000"/>
                </a:solidFill>
              </a:rPr>
              <a:t> duygulardan birisi de öfkedir.</a:t>
            </a:r>
          </a:p>
          <a:p>
            <a:pPr marL="457200" indent="-457200"/>
            <a:r>
              <a:rPr lang="tr-TR" dirty="0" smtClean="0">
                <a:solidFill>
                  <a:srgbClr val="33CC33"/>
                </a:solidFill>
              </a:rPr>
              <a:t/>
            </a:r>
            <a:br>
              <a:rPr lang="tr-TR" dirty="0" smtClean="0">
                <a:solidFill>
                  <a:srgbClr val="33CC33"/>
                </a:solidFill>
              </a:rPr>
            </a:br>
            <a:r>
              <a:rPr lang="tr-TR" dirty="0" smtClean="0"/>
              <a:t/>
            </a:r>
            <a:br>
              <a:rPr lang="tr-TR" dirty="0" smtClean="0"/>
            </a:br>
            <a:r>
              <a:rPr lang="tr-TR" dirty="0" smtClean="0">
                <a:solidFill>
                  <a:srgbClr val="FF0000"/>
                </a:solidFill>
              </a:rPr>
              <a:t>BİR DUYGUDUR.</a:t>
            </a:r>
          </a:p>
          <a:p>
            <a:pPr marL="457200" indent="-457200"/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/>
            </a:r>
            <a:b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</a:br>
            <a:r>
              <a:rPr lang="tr-TR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Özenle dikkate alınması gereken işaretçidir.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 smtClean="0"/>
              <a:t>Öfkemi kontrol ederim</a:t>
            </a:r>
            <a:endParaRPr lang="tr-TR" sz="9600" dirty="0"/>
          </a:p>
        </p:txBody>
      </p:sp>
      <p:pic>
        <p:nvPicPr>
          <p:cNvPr id="11266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5143512"/>
            <a:ext cx="2819400" cy="1038225"/>
          </a:xfrm>
          <a:prstGeom prst="rect">
            <a:avLst/>
          </a:prstGeom>
          <a:noFill/>
        </p:spPr>
      </p:pic>
      <p:pic>
        <p:nvPicPr>
          <p:cNvPr id="1026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4500570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 smtClean="0"/>
              <a:t> Kızgınlığımı uygun bir şekilde gösteririm.</a:t>
            </a:r>
            <a:endParaRPr lang="tr-TR" sz="7200" dirty="0"/>
          </a:p>
        </p:txBody>
      </p:sp>
      <p:pic>
        <p:nvPicPr>
          <p:cNvPr id="12292" name="Picture 4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8992" y="5072074"/>
            <a:ext cx="2819400" cy="1038225"/>
          </a:xfrm>
          <a:prstGeom prst="rect">
            <a:avLst/>
          </a:prstGeom>
          <a:noFill/>
        </p:spPr>
      </p:pic>
      <p:pic>
        <p:nvPicPr>
          <p:cNvPr id="2050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643446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11500" dirty="0" smtClean="0"/>
              <a:t>Öfkemi içime atarım</a:t>
            </a:r>
            <a:endParaRPr lang="tr-TR" sz="11500" dirty="0"/>
          </a:p>
        </p:txBody>
      </p:sp>
      <p:pic>
        <p:nvPicPr>
          <p:cNvPr id="6146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5500702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14356"/>
            <a:ext cx="8229600" cy="541180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 smtClean="0"/>
              <a:t>  Başkalarına karşı sabırlıyımdır.</a:t>
            </a:r>
            <a:endParaRPr lang="tr-TR" sz="9600" dirty="0"/>
          </a:p>
        </p:txBody>
      </p:sp>
      <p:pic>
        <p:nvPicPr>
          <p:cNvPr id="13314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5819775"/>
            <a:ext cx="2819400" cy="1038225"/>
          </a:xfrm>
          <a:prstGeom prst="rect">
            <a:avLst/>
          </a:prstGeom>
          <a:noFill/>
        </p:spPr>
      </p:pic>
      <p:pic>
        <p:nvPicPr>
          <p:cNvPr id="3074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143512"/>
            <a:ext cx="2552700" cy="14049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 smtClean="0"/>
              <a:t>Somurtur ya da surat asarım</a:t>
            </a:r>
            <a:endParaRPr lang="tr-TR" sz="9600" dirty="0"/>
          </a:p>
        </p:txBody>
      </p:sp>
      <p:pic>
        <p:nvPicPr>
          <p:cNvPr id="7170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8725" y="5572140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 smtClean="0"/>
              <a:t>İnsanlardan uzak dururum</a:t>
            </a:r>
            <a:endParaRPr lang="tr-TR" sz="9600" dirty="0"/>
          </a:p>
        </p:txBody>
      </p:sp>
      <p:pic>
        <p:nvPicPr>
          <p:cNvPr id="8194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5072074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8000" dirty="0" smtClean="0"/>
              <a:t>Soğukkanlılığımı korurum</a:t>
            </a:r>
            <a:endParaRPr lang="tr-TR" sz="8000" dirty="0"/>
          </a:p>
        </p:txBody>
      </p:sp>
      <p:pic>
        <p:nvPicPr>
          <p:cNvPr id="14338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0694" y="5429264"/>
            <a:ext cx="2819400" cy="1038225"/>
          </a:xfrm>
          <a:prstGeom prst="rect">
            <a:avLst/>
          </a:prstGeom>
          <a:noFill/>
        </p:spPr>
      </p:pic>
      <p:pic>
        <p:nvPicPr>
          <p:cNvPr id="4098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357694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 smtClean="0"/>
              <a:t>Kapıları çarpmak gibi şeyler yaparım</a:t>
            </a:r>
            <a:endParaRPr lang="tr-TR" sz="7200" dirty="0"/>
          </a:p>
        </p:txBody>
      </p:sp>
      <p:pic>
        <p:nvPicPr>
          <p:cNvPr id="9218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214950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7200" dirty="0" smtClean="0"/>
              <a:t>İçin için köpürürüm ama göstermem</a:t>
            </a:r>
            <a:endParaRPr lang="tr-TR" sz="7200" dirty="0"/>
          </a:p>
        </p:txBody>
      </p:sp>
      <p:pic>
        <p:nvPicPr>
          <p:cNvPr id="10242" name="Picture 2" descr="C:\Users\omer\Desktop\images - Kopy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357826"/>
            <a:ext cx="4105275" cy="1047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 smtClean="0"/>
              <a:t>Davranışlarımı kontrol ederim</a:t>
            </a:r>
            <a:endParaRPr lang="tr-TR" sz="7200" dirty="0"/>
          </a:p>
        </p:txBody>
      </p:sp>
      <p:pic>
        <p:nvPicPr>
          <p:cNvPr id="15362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5286388"/>
            <a:ext cx="2819400" cy="1038225"/>
          </a:xfrm>
          <a:prstGeom prst="rect">
            <a:avLst/>
          </a:prstGeom>
          <a:noFill/>
        </p:spPr>
      </p:pic>
      <p:pic>
        <p:nvPicPr>
          <p:cNvPr id="5122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Öfke doğal normal her insana ait bir duygudur.</a:t>
            </a:r>
          </a:p>
          <a:p>
            <a:r>
              <a:rPr lang="tr-TR" dirty="0" smtClean="0"/>
              <a:t>Öfke bir duygudur davranış tarzı değildir.</a:t>
            </a:r>
          </a:p>
          <a:p>
            <a:r>
              <a:rPr lang="tr-TR" dirty="0" smtClean="0"/>
              <a:t>Sürekli öfke sağlık için zararlı olabilir.</a:t>
            </a:r>
          </a:p>
          <a:p>
            <a:r>
              <a:rPr lang="tr-TR" dirty="0" smtClean="0"/>
              <a:t>Öfke çoğu zaman tehlikesiz zararsız risksiz bir hale getirilebilir.</a:t>
            </a:r>
          </a:p>
          <a:p>
            <a:r>
              <a:rPr lang="tr-TR" dirty="0" smtClean="0"/>
              <a:t>Öfkenin ifade ediliş şekli çözüme yönelik olmalıdır.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600" dirty="0" smtClean="0"/>
              <a:t>Öfkem kontrolden çıkmadan kendimi durdurabilirim</a:t>
            </a:r>
            <a:endParaRPr lang="tr-TR" sz="6600" dirty="0"/>
          </a:p>
        </p:txBody>
      </p:sp>
      <p:pic>
        <p:nvPicPr>
          <p:cNvPr id="16386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4" y="5072074"/>
            <a:ext cx="2819400" cy="1038225"/>
          </a:xfrm>
          <a:prstGeom prst="rect">
            <a:avLst/>
          </a:prstGeom>
          <a:noFill/>
        </p:spPr>
      </p:pic>
      <p:pic>
        <p:nvPicPr>
          <p:cNvPr id="6146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2552700" cy="1619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600" dirty="0" smtClean="0"/>
              <a:t>Çoğu kişiye oranla daha çabuk sakinleşirim</a:t>
            </a:r>
            <a:endParaRPr lang="tr-TR" sz="6600" dirty="0"/>
          </a:p>
        </p:txBody>
      </p:sp>
      <p:pic>
        <p:nvPicPr>
          <p:cNvPr id="17410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4786322"/>
            <a:ext cx="2819400" cy="1038225"/>
          </a:xfrm>
          <a:prstGeom prst="rect">
            <a:avLst/>
          </a:prstGeom>
          <a:noFill/>
        </p:spPr>
      </p:pic>
      <p:pic>
        <p:nvPicPr>
          <p:cNvPr id="7170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4214818"/>
            <a:ext cx="2552700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6600" dirty="0" smtClean="0"/>
              <a:t>  Beni öfkelendiren kişiye neler hissettiğimi söylerim</a:t>
            </a:r>
            <a:endParaRPr lang="tr-TR" sz="6600" dirty="0"/>
          </a:p>
        </p:txBody>
      </p:sp>
      <p:pic>
        <p:nvPicPr>
          <p:cNvPr id="18434" name="Picture 2" descr="C:\Users\omer\Desktop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5072074"/>
            <a:ext cx="2819400" cy="1038225"/>
          </a:xfrm>
          <a:prstGeom prst="rect">
            <a:avLst/>
          </a:prstGeom>
          <a:noFill/>
        </p:spPr>
      </p:pic>
      <p:pic>
        <p:nvPicPr>
          <p:cNvPr id="8194" name="Picture 2" descr="C:\Users\omer\Desktop\1429009157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5072074"/>
            <a:ext cx="2552700" cy="1547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PEKİ ÖFKELENİNCE  NE YAPMALI</a:t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Sakin ol sadece rahatla</a:t>
            </a:r>
            <a:endParaRPr lang="tr-TR" dirty="0"/>
          </a:p>
        </p:txBody>
      </p:sp>
      <p:pic>
        <p:nvPicPr>
          <p:cNvPr id="1026" name="Picture 2" descr="C:\Users\omer\Desktop\sakin-ol-sampiyon_549251_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643182"/>
            <a:ext cx="7286676" cy="3867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Ben soğukkanlıyım kendimi kontrol edebilirim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solidFill>
                <a:srgbClr val="0070C0"/>
              </a:solidFill>
            </a:endParaRPr>
          </a:p>
          <a:p>
            <a:endParaRPr lang="tr-T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tr-TR" dirty="0" smtClean="0">
                <a:solidFill>
                  <a:srgbClr val="0070C0"/>
                </a:solidFill>
              </a:rPr>
              <a:t>Gerçek bereket kaynağı, kendimizi tanımaktır.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Değiştiremeyeceğim olayları olduğu gibi kabul etmeliyim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r>
              <a:rPr lang="tr-TR" dirty="0" smtClean="0">
                <a:solidFill>
                  <a:srgbClr val="FF0000"/>
                </a:solidFill>
              </a:rPr>
              <a:t>Hava durumunu değiştirmek elimizde değilken yağmur yağıyor diye öfkelenmek mantıklı mı?</a:t>
            </a:r>
          </a:p>
          <a:p>
            <a:endParaRPr lang="tr-TR" dirty="0" smtClean="0"/>
          </a:p>
          <a:p>
            <a:pPr algn="ctr"/>
            <a:r>
              <a:rPr lang="tr-TR" dirty="0" smtClean="0"/>
              <a:t>Değiştiremeyeceğimiz başka neler var?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9600" dirty="0" smtClean="0">
                <a:solidFill>
                  <a:srgbClr val="002060"/>
                </a:solidFill>
              </a:rPr>
              <a:t>Neler istediğimi düşünmeliyim </a:t>
            </a:r>
            <a:endParaRPr lang="tr-TR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2060"/>
                </a:solidFill>
              </a:rPr>
              <a:t>Çok fazla öfkelenmek için bir sebep yok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3074" name="Picture 2" descr="C:\Users\omer\Desktop\depositphotos_26871073-stock-photo-3d-man-showing-thumbs-u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</a:rPr>
              <a:t>Olumlu şeylere bakmalıyım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098" name="Picture 2" descr="C:\Users\omer\Desktop\slide_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500174"/>
            <a:ext cx="8501122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7030A0"/>
                </a:solidFill>
              </a:rPr>
              <a:t>Olayların kişilerin beni öfkelendirmesine izin vermeyeceğim</a:t>
            </a:r>
            <a:endParaRPr lang="tr-TR" dirty="0">
              <a:solidFill>
                <a:srgbClr val="7030A0"/>
              </a:solidFill>
            </a:endParaRPr>
          </a:p>
        </p:txBody>
      </p:sp>
      <p:pic>
        <p:nvPicPr>
          <p:cNvPr id="5122" name="Picture 2" descr="C:\Users\omer\Desktop\dur_isareti_levhas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5857916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250825" y="1628775"/>
            <a:ext cx="83518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 sz="2400">
              <a:latin typeface="Tahoma" pitchFamily="34" charset="0"/>
            </a:endParaRPr>
          </a:p>
          <a:p>
            <a:endParaRPr lang="tr-TR" sz="2400">
              <a:latin typeface="Tahoma" pitchFamily="34" charset="0"/>
            </a:endParaRPr>
          </a:p>
        </p:txBody>
      </p:sp>
      <p:sp>
        <p:nvSpPr>
          <p:cNvPr id="13339" name="Oval 27"/>
          <p:cNvSpPr>
            <a:spLocks noChangeArrowheads="1"/>
          </p:cNvSpPr>
          <p:nvPr/>
        </p:nvSpPr>
        <p:spPr bwMode="auto">
          <a:xfrm>
            <a:off x="3492500" y="2492375"/>
            <a:ext cx="2447925" cy="2016125"/>
          </a:xfrm>
          <a:prstGeom prst="ellipse">
            <a:avLst/>
          </a:prstGeom>
          <a:solidFill>
            <a:srgbClr val="32F7FC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sz="3200" b="1"/>
          </a:p>
          <a:p>
            <a:pPr algn="ctr"/>
            <a:r>
              <a:rPr lang="tr-TR" sz="3200" b="1"/>
              <a:t>ÖFKE</a:t>
            </a:r>
          </a:p>
          <a:p>
            <a:pPr algn="ctr"/>
            <a:endParaRPr lang="tr-TR" sz="3200" b="1"/>
          </a:p>
        </p:txBody>
      </p:sp>
      <p:sp>
        <p:nvSpPr>
          <p:cNvPr id="13340" name="Rectangle 28"/>
          <p:cNvSpPr>
            <a:spLocks noChangeArrowheads="1"/>
          </p:cNvSpPr>
          <p:nvPr/>
        </p:nvSpPr>
        <p:spPr bwMode="auto">
          <a:xfrm rot="1114366">
            <a:off x="2339975" y="620713"/>
            <a:ext cx="1439863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 sz="2400" b="1"/>
              <a:t>İtilmişlik</a:t>
            </a:r>
          </a:p>
          <a:p>
            <a:pPr algn="ctr"/>
            <a:endParaRPr lang="tr-TR" sz="2400"/>
          </a:p>
        </p:txBody>
      </p:sp>
      <p:sp>
        <p:nvSpPr>
          <p:cNvPr id="13341" name="Rectangle 29"/>
          <p:cNvSpPr>
            <a:spLocks noChangeArrowheads="1"/>
          </p:cNvSpPr>
          <p:nvPr/>
        </p:nvSpPr>
        <p:spPr bwMode="auto">
          <a:xfrm rot="-1364671">
            <a:off x="611188" y="4868863"/>
            <a:ext cx="1439862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kaygı</a:t>
            </a:r>
          </a:p>
        </p:txBody>
      </p:sp>
      <p:sp>
        <p:nvSpPr>
          <p:cNvPr id="13342" name="Rectangle 30"/>
          <p:cNvSpPr>
            <a:spLocks noChangeArrowheads="1"/>
          </p:cNvSpPr>
          <p:nvPr/>
        </p:nvSpPr>
        <p:spPr bwMode="auto">
          <a:xfrm rot="-2365804">
            <a:off x="6516688" y="5229225"/>
            <a:ext cx="2195512" cy="8636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Engellenmişlik</a:t>
            </a:r>
          </a:p>
        </p:txBody>
      </p:sp>
      <p:sp>
        <p:nvSpPr>
          <p:cNvPr id="13343" name="Rectangle 31"/>
          <p:cNvSpPr>
            <a:spLocks noChangeArrowheads="1"/>
          </p:cNvSpPr>
          <p:nvPr/>
        </p:nvSpPr>
        <p:spPr bwMode="auto">
          <a:xfrm rot="-2186962">
            <a:off x="2411413" y="4508500"/>
            <a:ext cx="1512887" cy="7842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değersizlik</a:t>
            </a:r>
          </a:p>
        </p:txBody>
      </p:sp>
      <p:sp>
        <p:nvSpPr>
          <p:cNvPr id="13344" name="Rectangle 32"/>
          <p:cNvSpPr>
            <a:spLocks noChangeArrowheads="1"/>
          </p:cNvSpPr>
          <p:nvPr/>
        </p:nvSpPr>
        <p:spPr bwMode="auto">
          <a:xfrm>
            <a:off x="3924300" y="1268413"/>
            <a:ext cx="2016125" cy="9366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hayal kırıklığı</a:t>
            </a:r>
          </a:p>
        </p:txBody>
      </p:sp>
      <p:sp>
        <p:nvSpPr>
          <p:cNvPr id="13345" name="Rectangle 33"/>
          <p:cNvSpPr>
            <a:spLocks noChangeArrowheads="1"/>
          </p:cNvSpPr>
          <p:nvPr/>
        </p:nvSpPr>
        <p:spPr bwMode="auto">
          <a:xfrm rot="-2925687">
            <a:off x="6037263" y="2179638"/>
            <a:ext cx="1584325" cy="6254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üzüntü</a:t>
            </a:r>
          </a:p>
        </p:txBody>
      </p:sp>
      <p:sp>
        <p:nvSpPr>
          <p:cNvPr id="13346" name="Rectangle 34"/>
          <p:cNvSpPr>
            <a:spLocks noChangeArrowheads="1"/>
          </p:cNvSpPr>
          <p:nvPr/>
        </p:nvSpPr>
        <p:spPr bwMode="auto">
          <a:xfrm rot="1306545">
            <a:off x="5076825" y="4724400"/>
            <a:ext cx="1439863" cy="6477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 sz="2400" b="1"/>
              <a:t>sıkıntı</a:t>
            </a:r>
          </a:p>
        </p:txBody>
      </p:sp>
      <p:sp>
        <p:nvSpPr>
          <p:cNvPr id="13347" name="Rectangle 35"/>
          <p:cNvSpPr>
            <a:spLocks noChangeArrowheads="1"/>
          </p:cNvSpPr>
          <p:nvPr/>
        </p:nvSpPr>
        <p:spPr bwMode="auto">
          <a:xfrm rot="1546273">
            <a:off x="755650" y="3357563"/>
            <a:ext cx="1439863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 sz="2400" b="1"/>
              <a:t>endişe</a:t>
            </a:r>
          </a:p>
        </p:txBody>
      </p:sp>
      <p:sp>
        <p:nvSpPr>
          <p:cNvPr id="13348" name="Rectangle 36"/>
          <p:cNvSpPr>
            <a:spLocks noChangeArrowheads="1"/>
          </p:cNvSpPr>
          <p:nvPr/>
        </p:nvSpPr>
        <p:spPr bwMode="auto">
          <a:xfrm rot="2058048">
            <a:off x="395288" y="1341438"/>
            <a:ext cx="1439862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 sz="2400" b="1"/>
              <a:t>kaygı</a:t>
            </a:r>
          </a:p>
          <a:p>
            <a:pPr algn="ctr"/>
            <a:endParaRPr lang="tr-TR" sz="2400" b="1"/>
          </a:p>
        </p:txBody>
      </p:sp>
      <p:sp>
        <p:nvSpPr>
          <p:cNvPr id="13350" name="Rectangle 38"/>
          <p:cNvSpPr>
            <a:spLocks noChangeArrowheads="1"/>
          </p:cNvSpPr>
          <p:nvPr/>
        </p:nvSpPr>
        <p:spPr bwMode="auto">
          <a:xfrm rot="1337137">
            <a:off x="2306638" y="2413000"/>
            <a:ext cx="1223962" cy="7207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 dirty="0"/>
          </a:p>
          <a:p>
            <a:pPr algn="ctr"/>
            <a:r>
              <a:rPr lang="tr-TR" sz="2400" b="1" dirty="0"/>
              <a:t>merak</a:t>
            </a:r>
          </a:p>
        </p:txBody>
      </p:sp>
      <p:sp>
        <p:nvSpPr>
          <p:cNvPr id="13352" name="Rectangle 40"/>
          <p:cNvSpPr>
            <a:spLocks noChangeArrowheads="1"/>
          </p:cNvSpPr>
          <p:nvPr/>
        </p:nvSpPr>
        <p:spPr bwMode="auto">
          <a:xfrm rot="-3608357">
            <a:off x="6929437" y="3087688"/>
            <a:ext cx="1439863" cy="82708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yalnızlık</a:t>
            </a:r>
          </a:p>
        </p:txBody>
      </p:sp>
      <p:sp>
        <p:nvSpPr>
          <p:cNvPr id="13353" name="Rectangle 41"/>
          <p:cNvSpPr>
            <a:spLocks noChangeArrowheads="1"/>
          </p:cNvSpPr>
          <p:nvPr/>
        </p:nvSpPr>
        <p:spPr bwMode="auto">
          <a:xfrm rot="1484930">
            <a:off x="7451725" y="1268413"/>
            <a:ext cx="1439863" cy="792162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tr-TR" sz="2400" b="1"/>
              <a:t>korku</a:t>
            </a:r>
          </a:p>
        </p:txBody>
      </p:sp>
      <p:sp>
        <p:nvSpPr>
          <p:cNvPr id="13354" name="Rectangle 42"/>
          <p:cNvSpPr>
            <a:spLocks noChangeArrowheads="1"/>
          </p:cNvSpPr>
          <p:nvPr/>
        </p:nvSpPr>
        <p:spPr bwMode="auto">
          <a:xfrm rot="1546273">
            <a:off x="3276600" y="5661025"/>
            <a:ext cx="1439863" cy="79216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tr-TR"/>
          </a:p>
          <a:p>
            <a:pPr algn="ctr"/>
            <a:r>
              <a:rPr lang="tr-TR" sz="2400" b="1"/>
              <a:t>travma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8800" dirty="0" smtClean="0">
                <a:solidFill>
                  <a:srgbClr val="0070C0"/>
                </a:solidFill>
              </a:rPr>
              <a:t>Böyle davranması onun ayıbıdır.</a:t>
            </a:r>
            <a:endParaRPr lang="tr-TR" sz="88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>
                <a:solidFill>
                  <a:srgbClr val="0070C0"/>
                </a:solidFill>
              </a:rPr>
              <a:t>Annem bana dondurma almadı</a:t>
            </a:r>
            <a:r>
              <a:rPr lang="tr-TR" dirty="0" smtClean="0">
                <a:solidFill>
                  <a:srgbClr val="0070C0"/>
                </a:solidFill>
                <a:sym typeface="Wingdings" pitchFamily="2" charset="2"/>
              </a:rPr>
              <a:t></a:t>
            </a:r>
            <a:endParaRPr lang="tr-TR" dirty="0">
              <a:solidFill>
                <a:srgbClr val="0070C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tr-TR" sz="7200" dirty="0" smtClean="0">
                <a:solidFill>
                  <a:srgbClr val="FF0000"/>
                </a:solidFill>
              </a:rPr>
              <a:t>Bu olay beni çok fazla öfkelendirecek kadar önemli değil.</a:t>
            </a:r>
          </a:p>
          <a:p>
            <a:pPr>
              <a:buNone/>
            </a:pPr>
            <a:endParaRPr lang="tr-TR" sz="7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tr-TR" sz="8000" dirty="0" smtClean="0">
                <a:solidFill>
                  <a:srgbClr val="00B050"/>
                </a:solidFill>
              </a:rPr>
              <a:t>Bazen bazı insanlar beklediğim gibi davranmayabilir.</a:t>
            </a:r>
            <a:endParaRPr lang="tr-TR" sz="80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 smtClean="0">
                <a:solidFill>
                  <a:srgbClr val="C00000"/>
                </a:solidFill>
              </a:rPr>
              <a:t>Bazen bazı olaylar düşündüğüm gibi olmayabilir.</a:t>
            </a:r>
            <a:endParaRPr lang="tr-TR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accent2">
                    <a:lumMod val="50000"/>
                  </a:schemeClr>
                </a:solidFill>
              </a:rPr>
              <a:t>Sakin olmak zamanı</a:t>
            </a:r>
            <a:endParaRPr lang="tr-TR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146" name="Picture 2" descr="C:\Users\omer\Desktop\işt-şişt-sakin-ol-sinirlerine-hakim-ol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600200"/>
            <a:ext cx="714379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00B0F0"/>
                </a:solidFill>
              </a:rPr>
              <a:t>Derin nefes alıp sakinleşmenin zamanı</a:t>
            </a:r>
            <a:endParaRPr lang="tr-TR" dirty="0">
              <a:solidFill>
                <a:srgbClr val="00B0F0"/>
              </a:solidFill>
            </a:endParaRPr>
          </a:p>
        </p:txBody>
      </p:sp>
      <p:pic>
        <p:nvPicPr>
          <p:cNvPr id="7170" name="Picture 2" descr="C:\Users\omer\Desktop\dogru-nefes-nasil-alin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14488"/>
            <a:ext cx="6024588" cy="428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C00000"/>
                </a:solidFill>
              </a:rPr>
              <a:t>Bu sorunu konuşabilirim her şeyin çözümü var.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Users\omer\Desktop\problem-solving-300x2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358114" cy="47149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92D050"/>
                </a:solidFill>
              </a:rPr>
              <a:t>Kendime hakimim</a:t>
            </a:r>
            <a:endParaRPr lang="tr-TR" dirty="0">
              <a:solidFill>
                <a:srgbClr val="92D050"/>
              </a:solidFill>
            </a:endParaRPr>
          </a:p>
        </p:txBody>
      </p:sp>
      <p:pic>
        <p:nvPicPr>
          <p:cNvPr id="9218" name="Picture 2" descr="C:\Users\omer\Desktop\ysgdo02016012623472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571612"/>
            <a:ext cx="7072362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7030A0"/>
                </a:solidFill>
              </a:rPr>
              <a:t>Bu sorunu çözebilirim</a:t>
            </a:r>
            <a:endParaRPr lang="tr-TR" dirty="0">
              <a:solidFill>
                <a:srgbClr val="7030A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tr-TR" sz="7200" dirty="0" smtClean="0">
                <a:solidFill>
                  <a:srgbClr val="00B050"/>
                </a:solidFill>
              </a:rPr>
              <a:t>Her şeyi konuşabilen insanlar her sorunu çözebilirler.</a:t>
            </a:r>
            <a:endParaRPr lang="tr-TR" sz="7200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chemeClr val="tx2">
                    <a:lumMod val="50000"/>
                  </a:schemeClr>
                </a:solidFill>
              </a:rPr>
              <a:t>Öfkelenmem normal ama kendimi kontrol edebilirim</a:t>
            </a:r>
            <a:endParaRPr lang="tr-TR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0243" name="Picture 3" descr="C:\Users\omer\Desktop\DKgt1mZXcAMsCNK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714488"/>
            <a:ext cx="7858180" cy="41434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omer\Desktop\20969140_1428157763956040_896688103522880716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000108"/>
            <a:ext cx="6215106" cy="4714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Sağlıklı beslen </a:t>
            </a:r>
            <a:endParaRPr lang="tr-TR" dirty="0"/>
          </a:p>
        </p:txBody>
      </p:sp>
      <p:pic>
        <p:nvPicPr>
          <p:cNvPr id="1026" name="Picture 2" descr="C:\Users\omer\Desktop\Fibromyalgia Die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5185" y="1600200"/>
            <a:ext cx="5213629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Hobi edin sevdiğin şeylerle meşgul ol</a:t>
            </a:r>
            <a:endParaRPr lang="tr-TR" dirty="0"/>
          </a:p>
        </p:txBody>
      </p:sp>
      <p:pic>
        <p:nvPicPr>
          <p:cNvPr id="2051" name="Picture 3" descr="C:\Users\omer\Desktop\hobiler50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7749" y="1600200"/>
            <a:ext cx="4728502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Uyku düzenine özen göster</a:t>
            </a:r>
            <a:endParaRPr lang="tr-TR" dirty="0"/>
          </a:p>
        </p:txBody>
      </p:sp>
      <p:pic>
        <p:nvPicPr>
          <p:cNvPr id="3074" name="Picture 2" descr="C:\Users\omer\Desktop\indir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1714488"/>
            <a:ext cx="6715172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Pozitif düşün</a:t>
            </a:r>
            <a:endParaRPr lang="tr-TR" dirty="0"/>
          </a:p>
        </p:txBody>
      </p:sp>
      <p:pic>
        <p:nvPicPr>
          <p:cNvPr id="4098" name="Picture 2" descr="C:\Users\omer\Desktop\a6cf5f298e2463e583748f0aaa74c922--nor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500174"/>
            <a:ext cx="7929618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500034" y="714356"/>
            <a:ext cx="821537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 smtClean="0">
                <a:solidFill>
                  <a:srgbClr val="FF3300"/>
                </a:solidFill>
              </a:rPr>
              <a:t>Öfke Kontrolü</a:t>
            </a:r>
            <a:r>
              <a:rPr lang="tr-TR" sz="3200" dirty="0" smtClean="0">
                <a:solidFill>
                  <a:srgbClr val="FF3300"/>
                </a:solidFill>
              </a:rPr>
              <a:t/>
            </a:r>
            <a:br>
              <a:rPr lang="tr-TR" sz="3200" dirty="0" smtClean="0">
                <a:solidFill>
                  <a:srgbClr val="FF3300"/>
                </a:solidFill>
              </a:rPr>
            </a:br>
            <a:r>
              <a:rPr lang="tr-TR" sz="2800" dirty="0" smtClean="0"/>
              <a:t/>
            </a:r>
            <a:br>
              <a:rPr lang="tr-TR" sz="2800" dirty="0" smtClean="0"/>
            </a:br>
            <a:r>
              <a:rPr lang="tr-TR" sz="2800" dirty="0" smtClean="0"/>
              <a:t>	</a:t>
            </a:r>
            <a:r>
              <a:rPr lang="tr-TR" sz="2800" dirty="0" smtClean="0">
                <a:solidFill>
                  <a:srgbClr val="0033CC"/>
                </a:solidFill>
              </a:rPr>
              <a:t>Öfkeyi doğru ifade etme becerisini kazanmaya </a:t>
            </a:r>
          </a:p>
          <a:p>
            <a:r>
              <a:rPr lang="tr-TR" sz="2800" dirty="0" smtClean="0">
                <a:solidFill>
                  <a:srgbClr val="FF3300"/>
                </a:solidFill>
              </a:rPr>
              <a:t>“öfke kontrolü”</a:t>
            </a:r>
            <a:r>
              <a:rPr lang="tr-TR" sz="2800" dirty="0" smtClean="0"/>
              <a:t> </a:t>
            </a:r>
            <a:r>
              <a:rPr lang="tr-TR" sz="2800" dirty="0" smtClean="0">
                <a:solidFill>
                  <a:srgbClr val="0033CC"/>
                </a:solidFill>
              </a:rPr>
              <a:t>denir.</a:t>
            </a:r>
          </a:p>
          <a:p>
            <a:endParaRPr lang="tr-TR" sz="2800" dirty="0" smtClean="0">
              <a:solidFill>
                <a:srgbClr val="0033CC"/>
              </a:solidFill>
            </a:endParaRPr>
          </a:p>
          <a:p>
            <a:r>
              <a:rPr lang="tr-TR" sz="2800" dirty="0" smtClean="0"/>
              <a:t> 	</a:t>
            </a:r>
            <a:r>
              <a:rPr lang="tr-TR" sz="2800" dirty="0" smtClean="0">
                <a:solidFill>
                  <a:srgbClr val="FF3300"/>
                </a:solidFill>
              </a:rPr>
              <a:t>Öfke kontrolünde temel amaç;</a:t>
            </a:r>
            <a:r>
              <a:rPr lang="tr-TR" sz="2800" dirty="0" smtClean="0"/>
              <a:t> </a:t>
            </a:r>
          </a:p>
          <a:p>
            <a:r>
              <a:rPr lang="tr-TR" sz="2800" dirty="0" smtClean="0">
                <a:solidFill>
                  <a:srgbClr val="0033CC"/>
                </a:solidFill>
              </a:rPr>
              <a:t>kişinin  kendisine ve çevresindekilere </a:t>
            </a:r>
          </a:p>
          <a:p>
            <a:r>
              <a:rPr lang="tr-TR" sz="2800" dirty="0" smtClean="0">
                <a:solidFill>
                  <a:srgbClr val="0033CC"/>
                </a:solidFill>
              </a:rPr>
              <a:t>zarar vermeyecek şekilde duygusunu ifade etme becerisini </a:t>
            </a:r>
          </a:p>
          <a:p>
            <a:r>
              <a:rPr lang="tr-TR" sz="2800" dirty="0" smtClean="0">
                <a:solidFill>
                  <a:srgbClr val="0033CC"/>
                </a:solidFill>
              </a:rPr>
              <a:t>kazanmasıdır. </a:t>
            </a:r>
            <a:endParaRPr lang="tr-T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642910" y="335846"/>
            <a:ext cx="814393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solidFill>
                  <a:srgbClr val="FF3300"/>
                </a:solidFill>
              </a:rPr>
              <a:t>İletişim becerileri</a:t>
            </a:r>
            <a:br>
              <a:rPr lang="tr-TR" sz="2400" dirty="0" smtClean="0">
                <a:solidFill>
                  <a:srgbClr val="FF3300"/>
                </a:solidFill>
              </a:rPr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dirty="0" smtClean="0">
                <a:solidFill>
                  <a:srgbClr val="FF3300"/>
                </a:solidFill>
              </a:rPr>
              <a:t>• </a:t>
            </a:r>
            <a:r>
              <a:rPr lang="tr-TR" sz="2400" b="1" dirty="0" smtClean="0">
                <a:solidFill>
                  <a:srgbClr val="FF3300"/>
                </a:solidFill>
              </a:rPr>
              <a:t>Atılganlık (kendini ifade etme)</a:t>
            </a:r>
            <a:r>
              <a:rPr lang="tr-TR" sz="2400" dirty="0" smtClean="0"/>
              <a:t> – </a:t>
            </a:r>
            <a:r>
              <a:rPr lang="tr-TR" sz="2400" dirty="0" smtClean="0">
                <a:solidFill>
                  <a:srgbClr val="0000FF"/>
                </a:solidFill>
              </a:rPr>
              <a:t>haklarınızı sağlıklı yollarla ifade etme becerisini öğretir</a:t>
            </a:r>
            <a:r>
              <a:rPr lang="tr-TR" sz="2400" dirty="0" smtClean="0"/>
              <a:t>.</a:t>
            </a:r>
            <a:br>
              <a:rPr lang="tr-TR" sz="2400" dirty="0" smtClean="0"/>
            </a:br>
            <a:r>
              <a:rPr lang="tr-TR" sz="2400" b="1" dirty="0" smtClean="0">
                <a:solidFill>
                  <a:srgbClr val="FF3300"/>
                </a:solidFill>
              </a:rPr>
              <a:t>• Dinleme –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0000FF"/>
                </a:solidFill>
              </a:rPr>
              <a:t>İletişim kanallarınızı açık tutmanızı sağlar</a:t>
            </a:r>
            <a:r>
              <a:rPr lang="tr-TR" sz="2400" dirty="0" smtClean="0"/>
              <a:t>.</a:t>
            </a:r>
            <a:br>
              <a:rPr lang="tr-TR" sz="2400" dirty="0" smtClean="0"/>
            </a:br>
            <a:r>
              <a:rPr lang="tr-TR" sz="2400" b="1" dirty="0" smtClean="0">
                <a:solidFill>
                  <a:srgbClr val="FF3300"/>
                </a:solidFill>
              </a:rPr>
              <a:t>• Arabuluculuk –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0000FF"/>
                </a:solidFill>
              </a:rPr>
              <a:t>İki insan arasındaki çatışmayı fikir birliğine vararak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0000FF"/>
                </a:solidFill>
              </a:rPr>
              <a:t>çözme sürecidir.</a:t>
            </a:r>
            <a:br>
              <a:rPr lang="tr-TR" sz="2400" dirty="0" smtClean="0">
                <a:solidFill>
                  <a:srgbClr val="0000FF"/>
                </a:solidFill>
              </a:rPr>
            </a:br>
            <a:r>
              <a:rPr lang="tr-TR" sz="2400" b="1" dirty="0" smtClean="0">
                <a:solidFill>
                  <a:srgbClr val="FF3300"/>
                </a:solidFill>
              </a:rPr>
              <a:t>• Özeleştiri</a:t>
            </a:r>
            <a:r>
              <a:rPr lang="tr-TR" sz="2400" dirty="0" smtClean="0">
                <a:solidFill>
                  <a:srgbClr val="FF3300"/>
                </a:solidFill>
              </a:rPr>
              <a:t> </a:t>
            </a:r>
            <a:r>
              <a:rPr lang="tr-TR" sz="2400" dirty="0" smtClean="0"/>
              <a:t>– </a:t>
            </a:r>
            <a:r>
              <a:rPr lang="tr-TR" sz="2400" dirty="0" smtClean="0">
                <a:solidFill>
                  <a:srgbClr val="0000FF"/>
                </a:solidFill>
              </a:rPr>
              <a:t>Yapıcı eleştiri yapabilme ve alabilme becerisidir</a:t>
            </a:r>
            <a:r>
              <a:rPr lang="tr-TR" sz="2400" dirty="0" smtClean="0"/>
              <a:t>. </a:t>
            </a:r>
            <a:br>
              <a:rPr lang="tr-TR" sz="2400" dirty="0" smtClean="0"/>
            </a:br>
            <a:r>
              <a:rPr lang="tr-TR" sz="2400" b="1" dirty="0" smtClean="0">
                <a:solidFill>
                  <a:srgbClr val="FF3300"/>
                </a:solidFill>
              </a:rPr>
              <a:t>• Yansıtma</a:t>
            </a:r>
            <a:r>
              <a:rPr lang="tr-TR" sz="2400" dirty="0" smtClean="0"/>
              <a:t> – </a:t>
            </a:r>
            <a:r>
              <a:rPr lang="tr-TR" sz="2400" dirty="0" smtClean="0">
                <a:solidFill>
                  <a:srgbClr val="0000FF"/>
                </a:solidFill>
              </a:rPr>
              <a:t>Kişinin, davranışının kabul edilemez olduğunu </a:t>
            </a:r>
          </a:p>
          <a:p>
            <a:r>
              <a:rPr lang="tr-TR" sz="2400" dirty="0" smtClean="0">
                <a:solidFill>
                  <a:srgbClr val="0000FF"/>
                </a:solidFill>
              </a:rPr>
              <a:t>algılama sorumluluğunu alma becerisidir. Tanımlandıktan sonra,</a:t>
            </a:r>
          </a:p>
          <a:p>
            <a:r>
              <a:rPr lang="tr-TR" sz="2400" dirty="0" smtClean="0">
                <a:solidFill>
                  <a:srgbClr val="0000FF"/>
                </a:solidFill>
              </a:rPr>
              <a:t> kabul edilemez olan davranış özel olarak açıklanır. Durum </a:t>
            </a:r>
          </a:p>
          <a:p>
            <a:r>
              <a:rPr lang="tr-TR" sz="2400" dirty="0" smtClean="0">
                <a:solidFill>
                  <a:srgbClr val="0000FF"/>
                </a:solidFill>
              </a:rPr>
              <a:t>somut ve açık olarak ifade edilir.</a:t>
            </a:r>
            <a:br>
              <a:rPr lang="tr-TR" sz="2400" dirty="0" smtClean="0">
                <a:solidFill>
                  <a:srgbClr val="0000FF"/>
                </a:solidFill>
              </a:rPr>
            </a:br>
            <a:r>
              <a:rPr lang="tr-TR" sz="2400" b="1" dirty="0" smtClean="0">
                <a:solidFill>
                  <a:srgbClr val="FF3300"/>
                </a:solidFill>
              </a:rPr>
              <a:t>• övmek –</a:t>
            </a:r>
            <a:r>
              <a:rPr lang="tr-TR" sz="2400" dirty="0" smtClean="0"/>
              <a:t> </a:t>
            </a:r>
            <a:r>
              <a:rPr lang="tr-TR" sz="2400" dirty="0" smtClean="0">
                <a:solidFill>
                  <a:srgbClr val="0000FF"/>
                </a:solidFill>
              </a:rPr>
              <a:t>Diğer kişinin savunmacı davranma şansını azaltır</a:t>
            </a:r>
            <a:r>
              <a:rPr lang="tr-TR" sz="2400" dirty="0" smtClean="0"/>
              <a:t>.</a:t>
            </a:r>
            <a:endParaRPr lang="tr-T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Öfkenin ifade edilme şekli ;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kültürel özelliklere ve beklentilere </a:t>
            </a:r>
          </a:p>
          <a:p>
            <a:r>
              <a:rPr lang="tr-TR" dirty="0" smtClean="0"/>
              <a:t>öğrenilmiş davranışlara </a:t>
            </a:r>
          </a:p>
          <a:p>
            <a:r>
              <a:rPr lang="tr-TR" dirty="0" smtClean="0"/>
              <a:t>ailenin davranış şekillerine </a:t>
            </a:r>
          </a:p>
          <a:p>
            <a:r>
              <a:rPr lang="tr-TR" dirty="0" smtClean="0"/>
              <a:t>eğitim durumuna</a:t>
            </a:r>
          </a:p>
          <a:p>
            <a:r>
              <a:rPr lang="tr-TR" dirty="0" smtClean="0"/>
              <a:t> yaşa </a:t>
            </a:r>
          </a:p>
          <a:p>
            <a:r>
              <a:rPr lang="tr-TR" dirty="0" smtClean="0"/>
              <a:t>ve cinsiyete göre değişmektedir.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168905"/>
          </a:xfrm>
        </p:spPr>
        <p:txBody>
          <a:bodyPr/>
          <a:lstStyle/>
          <a:p>
            <a:pPr algn="ctr">
              <a:buNone/>
            </a:pPr>
            <a:r>
              <a:rPr lang="tr-TR" dirty="0" smtClean="0"/>
              <a:t> </a:t>
            </a:r>
            <a:r>
              <a:rPr lang="tr-TR" sz="9600" dirty="0" smtClean="0">
                <a:solidFill>
                  <a:srgbClr val="0070C0"/>
                </a:solidFill>
              </a:rPr>
              <a:t>Seni en çok öfkelendiren şeyler nelerdir?</a:t>
            </a:r>
            <a:endParaRPr lang="tr-TR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417</Words>
  <Application>Microsoft Office PowerPoint</Application>
  <PresentationFormat>Ekran Gösterisi (4:3)</PresentationFormat>
  <Paragraphs>123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53</vt:i4>
      </vt:variant>
    </vt:vector>
  </HeadingPairs>
  <TitlesOfParts>
    <vt:vector size="54" baseType="lpstr">
      <vt:lpstr>Ofis Teması</vt:lpstr>
      <vt:lpstr>Öfke yönetimi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Öfkenin ifade edilme şekli ;</vt:lpstr>
      <vt:lpstr>PowerPoint Sunusu</vt:lpstr>
      <vt:lpstr>PowerPoint Sunusu</vt:lpstr>
      <vt:lpstr>PowerPoint Sunusu</vt:lpstr>
      <vt:lpstr>Öfkelenince ne yapıyorsun ?</vt:lpstr>
      <vt:lpstr>PowerPoint Sunusu</vt:lpstr>
      <vt:lpstr>PowerPoint Sunusu</vt:lpstr>
      <vt:lpstr> </vt:lpstr>
      <vt:lpstr>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PEKİ ÖFKELENİNCE  NE YAPMALI </vt:lpstr>
      <vt:lpstr>Ben soğukkanlıyım kendimi kontrol edebilirim</vt:lpstr>
      <vt:lpstr>Değiştiremeyeceğim olayları olduğu gibi kabul etmeliyim</vt:lpstr>
      <vt:lpstr>PowerPoint Sunusu</vt:lpstr>
      <vt:lpstr>Çok fazla öfkelenmek için bir sebep yok</vt:lpstr>
      <vt:lpstr>Olumlu şeylere bakmalıyım</vt:lpstr>
      <vt:lpstr>Olayların kişilerin beni öfkelendirmesine izin vermeyeceğim</vt:lpstr>
      <vt:lpstr>PowerPoint Sunusu</vt:lpstr>
      <vt:lpstr>Annem bana dondurma almadı</vt:lpstr>
      <vt:lpstr>PowerPoint Sunusu</vt:lpstr>
      <vt:lpstr>PowerPoint Sunusu</vt:lpstr>
      <vt:lpstr>Sakin olmak zamanı</vt:lpstr>
      <vt:lpstr>Derin nefes alıp sakinleşmenin zamanı</vt:lpstr>
      <vt:lpstr>Bu sorunu konuşabilirim her şeyin çözümü var.</vt:lpstr>
      <vt:lpstr>Kendime hakimim</vt:lpstr>
      <vt:lpstr>Bu sorunu çözebilirim</vt:lpstr>
      <vt:lpstr>Öfkelenmem normal ama kendimi kontrol edebilirim</vt:lpstr>
      <vt:lpstr>Sağlıklı beslen </vt:lpstr>
      <vt:lpstr>Hobi edin sevdiğin şeylerle meşgul ol</vt:lpstr>
      <vt:lpstr>Uyku düzenine özen göster</vt:lpstr>
      <vt:lpstr>Pozitif düşün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Öfke yönetimi</dc:title>
  <dc:creator>omer bulut</dc:creator>
  <cp:lastModifiedBy>Pc</cp:lastModifiedBy>
  <cp:revision>38</cp:revision>
  <dcterms:created xsi:type="dcterms:W3CDTF">2017-10-30T12:27:21Z</dcterms:created>
  <dcterms:modified xsi:type="dcterms:W3CDTF">2018-04-06T08:05:01Z</dcterms:modified>
</cp:coreProperties>
</file>